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ublic Sans" panose="020B0604020202020204" charset="0"/>
      <p:regular r:id="rId11"/>
    </p:embeddedFont>
    <p:embeddedFont>
      <p:font typeface="Public Sans Bold" panose="020B0604020202020204" charset="0"/>
      <p:regular r:id="rId12"/>
    </p:embeddedFont>
    <p:embeddedFont>
      <p:font typeface="Public Sans Medi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946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ublic.tableau.com/app/profile/archana.gowda/viz/FDI_DataScienceAnalysis/FDISummary?publish=ye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733924" y="6971250"/>
            <a:ext cx="21755848" cy="4174349"/>
            <a:chOff x="0" y="0"/>
            <a:chExt cx="7796805" cy="14959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796805" cy="1495993"/>
            </a:xfrm>
            <a:custGeom>
              <a:avLst/>
              <a:gdLst/>
              <a:ahLst/>
              <a:cxnLst/>
              <a:rect l="l" t="t" r="r" b="b"/>
              <a:pathLst>
                <a:path w="7796805" h="1495993">
                  <a:moveTo>
                    <a:pt x="0" y="0"/>
                  </a:moveTo>
                  <a:lnTo>
                    <a:pt x="7796805" y="0"/>
                  </a:lnTo>
                  <a:lnTo>
                    <a:pt x="7796805" y="1495993"/>
                  </a:lnTo>
                  <a:lnTo>
                    <a:pt x="0" y="1495993"/>
                  </a:ln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7796805" cy="15245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908245" y="5376693"/>
            <a:ext cx="20104489" cy="5523017"/>
          </a:xfrm>
          <a:custGeom>
            <a:avLst/>
            <a:gdLst/>
            <a:ahLst/>
            <a:cxnLst/>
            <a:rect l="l" t="t" r="r" b="b"/>
            <a:pathLst>
              <a:path w="20104489" h="5523017">
                <a:moveTo>
                  <a:pt x="0" y="0"/>
                </a:moveTo>
                <a:lnTo>
                  <a:pt x="20104490" y="0"/>
                </a:lnTo>
                <a:lnTo>
                  <a:pt x="20104490" y="5523017"/>
                </a:lnTo>
                <a:lnTo>
                  <a:pt x="0" y="5523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4363" r="-9035" b="-20568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171423" y="1042489"/>
            <a:ext cx="14742979" cy="3175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20"/>
              </a:lnSpc>
            </a:pPr>
            <a:r>
              <a:rPr lang="en-US" sz="12625" spc="-1035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 Foreign Direct Investment Analytics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235953" y="5929514"/>
            <a:ext cx="3529971" cy="880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4174" spc="-342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Presented by</a:t>
            </a:r>
          </a:p>
          <a:p>
            <a:pPr marL="0" lvl="0" indent="0" algn="ctr">
              <a:lnSpc>
                <a:spcPts val="3214"/>
              </a:lnSpc>
              <a:spcBef>
                <a:spcPct val="0"/>
              </a:spcBef>
            </a:pPr>
            <a:r>
              <a:rPr lang="en-US" sz="4174" spc="-342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Archana G</a:t>
            </a:r>
          </a:p>
        </p:txBody>
      </p:sp>
      <p:sp>
        <p:nvSpPr>
          <p:cNvPr id="9" name="Freeform 9"/>
          <p:cNvSpPr/>
          <p:nvPr/>
        </p:nvSpPr>
        <p:spPr>
          <a:xfrm>
            <a:off x="16914402" y="3224371"/>
            <a:ext cx="1703043" cy="2771224"/>
          </a:xfrm>
          <a:custGeom>
            <a:avLst/>
            <a:gdLst/>
            <a:ahLst/>
            <a:cxnLst/>
            <a:rect l="l" t="t" r="r" b="b"/>
            <a:pathLst>
              <a:path w="1703043" h="2771224">
                <a:moveTo>
                  <a:pt x="0" y="0"/>
                </a:moveTo>
                <a:lnTo>
                  <a:pt x="1703043" y="0"/>
                </a:lnTo>
                <a:lnTo>
                  <a:pt x="1703043" y="2771224"/>
                </a:lnTo>
                <a:lnTo>
                  <a:pt x="0" y="2771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7392287">
            <a:off x="-1104276" y="-395603"/>
            <a:ext cx="3383874" cy="2848607"/>
          </a:xfrm>
          <a:custGeom>
            <a:avLst/>
            <a:gdLst/>
            <a:ahLst/>
            <a:cxnLst/>
            <a:rect l="l" t="t" r="r" b="b"/>
            <a:pathLst>
              <a:path w="3383874" h="2848607">
                <a:moveTo>
                  <a:pt x="0" y="0"/>
                </a:moveTo>
                <a:lnTo>
                  <a:pt x="3383875" y="0"/>
                </a:lnTo>
                <a:lnTo>
                  <a:pt x="3383875" y="2848606"/>
                </a:lnTo>
                <a:lnTo>
                  <a:pt x="0" y="2848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46196" y="1351924"/>
            <a:ext cx="14395608" cy="7583153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2" y="2320416"/>
            <a:ext cx="10627176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  <a:ea typeface="Public Sans"/>
                <a:cs typeface="Public Sans"/>
                <a:sym typeface="Public Sans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80767" y="4181760"/>
            <a:ext cx="9926465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99"/>
              </a:lnSpc>
              <a:spcBef>
                <a:spcPct val="0"/>
              </a:spcBef>
            </a:pPr>
            <a:endParaRPr/>
          </a:p>
          <a:p>
            <a:pPr marL="0" lvl="0" indent="0" algn="ctr">
              <a:lnSpc>
                <a:spcPts val="2699"/>
              </a:lnSpc>
              <a:spcBef>
                <a:spcPct val="0"/>
              </a:spcBef>
            </a:pPr>
            <a:r>
              <a:rPr lang="en-US" sz="1999" u="none" spc="119">
                <a:solidFill>
                  <a:srgbClr val="F1F0EC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 Investment is a game of understanding historic data of investment objects under different events but it is still a game of chances to minimize the risk we apply analytics to find the equilibrium investment. To understand the Foreign direct investment in India for the last 17 years from 2000-01 to 2016-17. This dataset contains sector and financial year-wise data of FDI in India Sector-wise investment analysis Year-wise investment analysis.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99642" y="2994660"/>
            <a:ext cx="8229159" cy="2125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Details of Data</a:t>
            </a:r>
          </a:p>
          <a:p>
            <a:pPr algn="l">
              <a:lnSpc>
                <a:spcPts val="8159"/>
              </a:lnSpc>
            </a:pPr>
            <a:endParaRPr lang="en-US" sz="8499" spc="-696">
              <a:solidFill>
                <a:srgbClr val="3A855D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261239" y="1170261"/>
            <a:ext cx="6998061" cy="2561528"/>
            <a:chOff x="0" y="0"/>
            <a:chExt cx="2342659" cy="8574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767897" y="1966203"/>
            <a:ext cx="5945088" cy="1169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9000" spc="-738">
                <a:solidFill>
                  <a:srgbClr val="F1F0EC"/>
                </a:solidFill>
                <a:latin typeface="Public Sans"/>
                <a:ea typeface="Public Sans"/>
                <a:cs typeface="Public Sans"/>
                <a:sym typeface="Public Sans"/>
              </a:rPr>
              <a:t>01.  Sector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61239" y="3862348"/>
            <a:ext cx="6998061" cy="2561528"/>
            <a:chOff x="0" y="0"/>
            <a:chExt cx="2342659" cy="85749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767897" y="4635817"/>
            <a:ext cx="5945088" cy="1169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9000" spc="-738">
                <a:solidFill>
                  <a:srgbClr val="F1F0EC"/>
                </a:solidFill>
                <a:latin typeface="Public Sans"/>
                <a:ea typeface="Public Sans"/>
                <a:cs typeface="Public Sans"/>
                <a:sym typeface="Public Sans"/>
              </a:rPr>
              <a:t>02.  Year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972431" y="-820604"/>
            <a:ext cx="8377052" cy="11928208"/>
          </a:xfrm>
          <a:custGeom>
            <a:avLst/>
            <a:gdLst/>
            <a:ahLst/>
            <a:cxnLst/>
            <a:rect l="l" t="t" r="r" b="b"/>
            <a:pathLst>
              <a:path w="8377052" h="11928208">
                <a:moveTo>
                  <a:pt x="0" y="0"/>
                </a:moveTo>
                <a:lnTo>
                  <a:pt x="8377051" y="0"/>
                </a:lnTo>
                <a:lnTo>
                  <a:pt x="8377051" y="11928208"/>
                </a:lnTo>
                <a:lnTo>
                  <a:pt x="0" y="11928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3730" r="-13373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766935" y="486827"/>
            <a:ext cx="10726293" cy="302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639"/>
              </a:lnSpc>
            </a:pPr>
            <a:r>
              <a:rPr lang="en-US" sz="12124" spc="-994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Main KPIs</a:t>
            </a:r>
          </a:p>
          <a:p>
            <a:pPr algn="l">
              <a:lnSpc>
                <a:spcPts val="11639"/>
              </a:lnSpc>
            </a:pPr>
            <a:endParaRPr lang="en-US" sz="12124" spc="-994">
              <a:solidFill>
                <a:srgbClr val="3A855D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766935" y="2117574"/>
            <a:ext cx="9939681" cy="7572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5875" lvl="1" indent="-322938" algn="l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 Medium"/>
                <a:ea typeface="Public Sans Medium"/>
                <a:cs typeface="Public Sans Medium"/>
                <a:sym typeface="Public Sans Medium"/>
                <a:hlinkClick r:id="rId4" tooltip="https://public.tableau.com/app/profile/archana.gowda/viz/FDI_DataScienceAnalysis/FDISummary?publish=yes"/>
              </a:rPr>
              <a:t>Top 10 sectors with highest FDI value</a:t>
            </a:r>
          </a:p>
          <a:p>
            <a:pPr marL="645875" lvl="1" indent="-322938" algn="l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Top 10 sectors with </a:t>
            </a:r>
            <a:r>
              <a:rPr lang="en-US" sz="2991" spc="179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4" tooltip="https://public.tableau.com/app/profile/archana.gowda/viz/FDI_DataScienceAnalysis/FDISummary?publish=yes"/>
              </a:rPr>
              <a:t>lowest</a:t>
            </a: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 FDI value</a:t>
            </a:r>
          </a:p>
          <a:p>
            <a:pPr marL="645875" lvl="1" indent="-322938" algn="l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Most </a:t>
            </a:r>
            <a:r>
              <a:rPr lang="en-US" sz="2991" spc="179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4" tooltip="https://public.tableau.com/app/profile/archana.gowda/viz/FDI_DataScienceAnalysis/FDISummary?publish=yes"/>
              </a:rPr>
              <a:t>Variation</a:t>
            </a: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 in Sectors</a:t>
            </a:r>
          </a:p>
          <a:p>
            <a:pPr marL="645875" lvl="1" indent="-322938" algn="l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Forecast</a:t>
            </a:r>
          </a:p>
          <a:p>
            <a:pPr marL="645875" lvl="1" indent="-322938" algn="l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Proportion</a:t>
            </a:r>
          </a:p>
          <a:p>
            <a:pPr marL="645875" lvl="1" indent="-322938" algn="l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4" tooltip="https://public.tableau.com/app/profile/archana.gowda/viz/FDI_DataScienceAnalysis/FDISummary?publish=yes"/>
              </a:rPr>
              <a:t>Trend</a:t>
            </a: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 of Investments over the years</a:t>
            </a:r>
          </a:p>
          <a:p>
            <a:pPr marL="645875" lvl="1" indent="-322938" algn="l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4" tooltip="https://public.tableau.com/app/profile/archana.gowda/viz/FDI_DataScienceAnalysis/FDISummary?publish=yes"/>
              </a:rPr>
              <a:t>High growth/decline</a:t>
            </a: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 FDI in 5yrs</a:t>
            </a:r>
          </a:p>
          <a:p>
            <a:pPr marL="645875" lvl="1" indent="-322938" algn="l">
              <a:lnSpc>
                <a:spcPts val="4038"/>
              </a:lnSpc>
              <a:buFont typeface="Arial"/>
              <a:buChar char="•"/>
            </a:pPr>
            <a:r>
              <a:rPr lang="en-US" sz="2991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Groups/Sector comparison</a:t>
            </a:r>
          </a:p>
          <a:p>
            <a:pPr algn="l">
              <a:lnSpc>
                <a:spcPts val="4038"/>
              </a:lnSpc>
            </a:pPr>
            <a:endParaRPr lang="en-US" sz="2991" spc="179">
              <a:solidFill>
                <a:srgbClr val="3A855D"/>
              </a:solidFill>
              <a:latin typeface="Public Sans"/>
              <a:ea typeface="Public Sans"/>
              <a:cs typeface="Public Sans"/>
              <a:sym typeface="Public Sans"/>
              <a:hlinkClick r:id="rId4" tooltip="https://public.tableau.com/app/profile/archana.gowda/viz/FDI_DataScienceAnalysis/FDISummary?publish=yes"/>
            </a:endParaRPr>
          </a:p>
          <a:p>
            <a:pPr algn="l">
              <a:lnSpc>
                <a:spcPts val="4038"/>
              </a:lnSpc>
            </a:pPr>
            <a:endParaRPr lang="en-US" sz="2991" spc="179">
              <a:solidFill>
                <a:srgbClr val="3A855D"/>
              </a:solidFill>
              <a:latin typeface="Public Sans"/>
              <a:ea typeface="Public Sans"/>
              <a:cs typeface="Public Sans"/>
              <a:sym typeface="Public Sans"/>
              <a:hlinkClick r:id="rId4" tooltip="https://public.tableau.com/app/profile/archana.gowda/viz/FDI_DataScienceAnalysis/FDISummary?publish=yes"/>
            </a:endParaRPr>
          </a:p>
          <a:p>
            <a:pPr algn="l">
              <a:lnSpc>
                <a:spcPts val="4038"/>
              </a:lnSpc>
            </a:pPr>
            <a:endParaRPr lang="en-US" sz="2991" spc="179">
              <a:solidFill>
                <a:srgbClr val="3A855D"/>
              </a:solidFill>
              <a:latin typeface="Public Sans"/>
              <a:ea typeface="Public Sans"/>
              <a:cs typeface="Public Sans"/>
              <a:sym typeface="Public Sans"/>
              <a:hlinkClick r:id="rId4" tooltip="https://public.tableau.com/app/profile/archana.gowda/viz/FDI_DataScienceAnalysis/FDISummary?publish=yes"/>
            </a:endParaRPr>
          </a:p>
          <a:p>
            <a:pPr algn="l">
              <a:lnSpc>
                <a:spcPts val="4038"/>
              </a:lnSpc>
            </a:pPr>
            <a:r>
              <a:rPr lang="en-US" sz="2991" u="sng" spc="179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app/profile/archana.gowda/viz/FDI_DataScienceAnalysis/FDISummary?publish=yes"/>
              </a:rPr>
              <a:t>Tableau link:  https://public.tableau.com/app/profile/archana.gowda/viz/FDI_DataScienceAnalysis/FDISummary?publish=yes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7247534" y="-858580"/>
            <a:ext cx="314174" cy="12004159"/>
            <a:chOff x="0" y="0"/>
            <a:chExt cx="87993" cy="336208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7993" cy="3362084"/>
            </a:xfrm>
            <a:custGeom>
              <a:avLst/>
              <a:gdLst/>
              <a:ahLst/>
              <a:cxnLst/>
              <a:rect l="l" t="t" r="r" b="b"/>
              <a:pathLst>
                <a:path w="87993" h="3362084">
                  <a:moveTo>
                    <a:pt x="43996" y="0"/>
                  </a:moveTo>
                  <a:lnTo>
                    <a:pt x="43996" y="0"/>
                  </a:lnTo>
                  <a:cubicBezTo>
                    <a:pt x="68295" y="0"/>
                    <a:pt x="87993" y="19698"/>
                    <a:pt x="87993" y="43996"/>
                  </a:cubicBezTo>
                  <a:lnTo>
                    <a:pt x="87993" y="3318088"/>
                  </a:lnTo>
                  <a:cubicBezTo>
                    <a:pt x="87993" y="3342386"/>
                    <a:pt x="68295" y="3362084"/>
                    <a:pt x="43996" y="3362084"/>
                  </a:cubicBezTo>
                  <a:lnTo>
                    <a:pt x="43996" y="3362084"/>
                  </a:lnTo>
                  <a:cubicBezTo>
                    <a:pt x="19698" y="3362084"/>
                    <a:pt x="0" y="3342386"/>
                    <a:pt x="0" y="3318088"/>
                  </a:cubicBezTo>
                  <a:lnTo>
                    <a:pt x="0" y="43996"/>
                  </a:lnTo>
                  <a:cubicBezTo>
                    <a:pt x="0" y="19698"/>
                    <a:pt x="19698" y="0"/>
                    <a:pt x="43996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85725"/>
              <a:ext cx="87993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46196" y="1351924"/>
            <a:ext cx="14395608" cy="7583153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573878" y="4500956"/>
            <a:ext cx="10627176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  <a:ea typeface="Public Sans"/>
                <a:cs typeface="Public Sans"/>
                <a:sym typeface="Public Sans"/>
              </a:rPr>
              <a:t>My Design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92467" y="2330951"/>
            <a:ext cx="17703066" cy="5625097"/>
          </a:xfrm>
          <a:custGeom>
            <a:avLst/>
            <a:gdLst/>
            <a:ahLst/>
            <a:cxnLst/>
            <a:rect l="l" t="t" r="r" b="b"/>
            <a:pathLst>
              <a:path w="17703066" h="5625097">
                <a:moveTo>
                  <a:pt x="0" y="0"/>
                </a:moveTo>
                <a:lnTo>
                  <a:pt x="17703066" y="0"/>
                </a:lnTo>
                <a:lnTo>
                  <a:pt x="17703066" y="5625098"/>
                </a:lnTo>
                <a:lnTo>
                  <a:pt x="0" y="56250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73618" y="1618729"/>
            <a:ext cx="17283047" cy="6476926"/>
          </a:xfrm>
          <a:custGeom>
            <a:avLst/>
            <a:gdLst/>
            <a:ahLst/>
            <a:cxnLst/>
            <a:rect l="l" t="t" r="r" b="b"/>
            <a:pathLst>
              <a:path w="17283047" h="6476926">
                <a:moveTo>
                  <a:pt x="0" y="0"/>
                </a:moveTo>
                <a:lnTo>
                  <a:pt x="17283047" y="0"/>
                </a:lnTo>
                <a:lnTo>
                  <a:pt x="17283047" y="6476925"/>
                </a:lnTo>
                <a:lnTo>
                  <a:pt x="0" y="64769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75717" y="674619"/>
            <a:ext cx="17336565" cy="8937763"/>
          </a:xfrm>
          <a:custGeom>
            <a:avLst/>
            <a:gdLst/>
            <a:ahLst/>
            <a:cxnLst/>
            <a:rect l="l" t="t" r="r" b="b"/>
            <a:pathLst>
              <a:path w="17336565" h="8937763">
                <a:moveTo>
                  <a:pt x="0" y="0"/>
                </a:moveTo>
                <a:lnTo>
                  <a:pt x="17336566" y="0"/>
                </a:lnTo>
                <a:lnTo>
                  <a:pt x="17336566" y="8937762"/>
                </a:lnTo>
                <a:lnTo>
                  <a:pt x="0" y="8937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733924" y="6971250"/>
            <a:ext cx="21755848" cy="4174349"/>
            <a:chOff x="0" y="0"/>
            <a:chExt cx="7796805" cy="14959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796805" cy="1495993"/>
            </a:xfrm>
            <a:custGeom>
              <a:avLst/>
              <a:gdLst/>
              <a:ahLst/>
              <a:cxnLst/>
              <a:rect l="l" t="t" r="r" b="b"/>
              <a:pathLst>
                <a:path w="7796805" h="1495993">
                  <a:moveTo>
                    <a:pt x="0" y="0"/>
                  </a:moveTo>
                  <a:lnTo>
                    <a:pt x="7796805" y="0"/>
                  </a:lnTo>
                  <a:lnTo>
                    <a:pt x="7796805" y="1495993"/>
                  </a:lnTo>
                  <a:lnTo>
                    <a:pt x="0" y="1495993"/>
                  </a:ln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7796805" cy="15245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908245" y="5376693"/>
            <a:ext cx="20104489" cy="5523017"/>
          </a:xfrm>
          <a:custGeom>
            <a:avLst/>
            <a:gdLst/>
            <a:ahLst/>
            <a:cxnLst/>
            <a:rect l="l" t="t" r="r" b="b"/>
            <a:pathLst>
              <a:path w="20104489" h="5523017">
                <a:moveTo>
                  <a:pt x="0" y="0"/>
                </a:moveTo>
                <a:lnTo>
                  <a:pt x="20104490" y="0"/>
                </a:lnTo>
                <a:lnTo>
                  <a:pt x="20104490" y="5523017"/>
                </a:lnTo>
                <a:lnTo>
                  <a:pt x="0" y="5523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4363" r="-9035" b="-20568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358370" y="1148180"/>
            <a:ext cx="11093721" cy="3707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83"/>
              </a:lnSpc>
            </a:pPr>
            <a:r>
              <a:rPr lang="en-US" sz="15957" spc="-1308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Thank you very much!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4402" y="3224371"/>
            <a:ext cx="1703043" cy="2771224"/>
          </a:xfrm>
          <a:custGeom>
            <a:avLst/>
            <a:gdLst/>
            <a:ahLst/>
            <a:cxnLst/>
            <a:rect l="l" t="t" r="r" b="b"/>
            <a:pathLst>
              <a:path w="1703043" h="2771224">
                <a:moveTo>
                  <a:pt x="0" y="0"/>
                </a:moveTo>
                <a:lnTo>
                  <a:pt x="1703043" y="0"/>
                </a:lnTo>
                <a:lnTo>
                  <a:pt x="1703043" y="2771224"/>
                </a:lnTo>
                <a:lnTo>
                  <a:pt x="0" y="2771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7392287">
            <a:off x="-1104276" y="-395603"/>
            <a:ext cx="3383874" cy="2848607"/>
          </a:xfrm>
          <a:custGeom>
            <a:avLst/>
            <a:gdLst/>
            <a:ahLst/>
            <a:cxnLst/>
            <a:rect l="l" t="t" r="r" b="b"/>
            <a:pathLst>
              <a:path w="3383874" h="2848607">
                <a:moveTo>
                  <a:pt x="0" y="0"/>
                </a:moveTo>
                <a:lnTo>
                  <a:pt x="3383875" y="0"/>
                </a:lnTo>
                <a:lnTo>
                  <a:pt x="3383875" y="2848606"/>
                </a:lnTo>
                <a:lnTo>
                  <a:pt x="0" y="2848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13452091" y="5666378"/>
            <a:ext cx="4835909" cy="820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97"/>
              </a:lnSpc>
            </a:pPr>
            <a:r>
              <a:rPr lang="en-US" sz="2724" spc="-223" dirty="0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Presented by </a:t>
            </a:r>
          </a:p>
          <a:p>
            <a:pPr algn="l">
              <a:lnSpc>
                <a:spcPts val="2097"/>
              </a:lnSpc>
            </a:pPr>
            <a:r>
              <a:rPr lang="en-US" sz="2724" spc="-223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Archana G</a:t>
            </a:r>
          </a:p>
          <a:p>
            <a:pPr marL="0" lvl="0" indent="0" algn="l">
              <a:lnSpc>
                <a:spcPts val="2097"/>
              </a:lnSpc>
              <a:spcBef>
                <a:spcPct val="0"/>
              </a:spcBef>
            </a:pPr>
            <a:r>
              <a:rPr lang="en-US" sz="2724" spc="-223" dirty="0">
                <a:solidFill>
                  <a:srgbClr val="3A855D"/>
                </a:solidFill>
                <a:latin typeface="Public Sans"/>
                <a:ea typeface="Public Sans"/>
                <a:cs typeface="Public Sans"/>
                <a:sym typeface="Public Sans"/>
              </a:rPr>
              <a:t>archanagajendra22@gmail.com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Office PowerPoint</Application>
  <PresentationFormat>Custom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Public Sans Bold</vt:lpstr>
      <vt:lpstr>Arial</vt:lpstr>
      <vt:lpstr>Public Sans</vt:lpstr>
      <vt:lpstr>Public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Sales Anal</dc:title>
  <cp:lastModifiedBy>Archana gajendra</cp:lastModifiedBy>
  <cp:revision>2</cp:revision>
  <dcterms:created xsi:type="dcterms:W3CDTF">2006-08-16T00:00:00Z</dcterms:created>
  <dcterms:modified xsi:type="dcterms:W3CDTF">2025-01-25T18:16:22Z</dcterms:modified>
  <dc:identifier>DAGMVDNbHHo</dc:identifier>
</cp:coreProperties>
</file>

<file path=docProps/thumbnail.jpeg>
</file>